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2"/>
  </p:notesMasterIdLst>
  <p:handoutMasterIdLst>
    <p:handoutMasterId r:id="rId23"/>
  </p:handoutMasterIdLst>
  <p:sldIdLst>
    <p:sldId id="2147480104" r:id="rId4"/>
    <p:sldId id="2147480111" r:id="rId5"/>
    <p:sldId id="2147482790" r:id="rId6"/>
    <p:sldId id="2147482801" r:id="rId7"/>
    <p:sldId id="2147482794" r:id="rId8"/>
    <p:sldId id="2147482803" r:id="rId9"/>
    <p:sldId id="2147482796" r:id="rId10"/>
    <p:sldId id="2147482802" r:id="rId11"/>
    <p:sldId id="2147482793" r:id="rId12"/>
    <p:sldId id="2147482795" r:id="rId13"/>
    <p:sldId id="2147482797" r:id="rId14"/>
    <p:sldId id="2147480046" r:id="rId15"/>
    <p:sldId id="2147482798" r:id="rId16"/>
    <p:sldId id="2147482799" r:id="rId17"/>
    <p:sldId id="2147482800" r:id="rId18"/>
    <p:sldId id="2147482788" r:id="rId19"/>
    <p:sldId id="2147480026" r:id="rId20"/>
    <p:sldId id="2147480056" r:id="rId21"/>
  </p:sldIdLst>
  <p:sldSz cx="12192000" cy="6858000"/>
  <p:notesSz cx="6858000" cy="9144000"/>
  <p:embeddedFontLs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bold r:id="rId28"/>
      <p:boldItalic r:id="rId29"/>
    </p:embeddedFont>
    <p:embeddedFont>
      <p:font typeface="Segoe Sans Text" pitchFamily="2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  <p14:sldId id="2147480111"/>
            <p14:sldId id="2147482790"/>
            <p14:sldId id="2147482801"/>
            <p14:sldId id="2147482794"/>
            <p14:sldId id="2147482803"/>
            <p14:sldId id="2147482796"/>
            <p14:sldId id="2147482802"/>
            <p14:sldId id="2147482793"/>
            <p14:sldId id="2147482795"/>
            <p14:sldId id="2147482797"/>
            <p14:sldId id="2147480046"/>
            <p14:sldId id="2147482798"/>
            <p14:sldId id="2147482799"/>
            <p14:sldId id="2147482800"/>
            <p14:sldId id="2147482788"/>
            <p14:sldId id="2147480026"/>
            <p14:sldId id="2147480056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  <p14:section name="Guidance" id="{DAA6FC38-D1FB-4055-84DA-5C774F8A190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9BD3B-366C-4F15-BA9C-290AF6F91506}" v="2" dt="2024-10-30T15:17:18.198"/>
    <p1510:client id="{E131F73C-ECF3-418D-B1B2-C84573A65BFA}" v="994" dt="2024-10-30T14:47:06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59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10/30/2024 3:12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10/30/2024 3:12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3:12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71987"/>
          </a:xfrm>
        </p:spPr>
        <p:txBody>
          <a:bodyPr/>
          <a:lstStyle/>
          <a:p>
            <a:r>
              <a:rPr lang="en-GB" sz="5400" b="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Aptos Display"/>
                <a:ea typeface="Open Sans"/>
                <a:cs typeface="Open Sans"/>
              </a:rPr>
              <a:t>Introducing HybridCache in ASP.NET Core</a:t>
            </a:r>
            <a:endParaRPr lang="en-US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Marc Gravell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Recap: </a:t>
            </a:r>
            <a:r>
              <a:rPr lang="en-US" b="0" dirty="0" err="1">
                <a:latin typeface="Courier New"/>
                <a:ea typeface="Open Sans"/>
                <a:cs typeface="Open Sans"/>
              </a:rPr>
              <a:t>IDistributedCache</a:t>
            </a:r>
            <a:endParaRPr lang="en-US" dirty="0" err="1">
              <a:latin typeface="Courier Ne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7FDAC-0D72-E0B5-98D5-128C1E26E747}"/>
              </a:ext>
            </a:extLst>
          </p:cNvPr>
          <p:cNvSpPr>
            <a:spLocks noGrp="1"/>
          </p:cNvSpPr>
          <p:nvPr/>
        </p:nvSpPr>
        <p:spPr>
          <a:xfrm>
            <a:off x="567813" y="14159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// page 2 of 2</a:t>
            </a:r>
            <a:endParaRPr lang="en-US" sz="14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else</a:t>
            </a: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{</a:t>
            </a: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// available; rehydrate</a:t>
            </a: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value = </a:t>
            </a:r>
            <a:r>
              <a:rPr lang="en-GB" sz="14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SomeSerializer.Deserialize</a:t>
            </a: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&lt;</a:t>
            </a:r>
            <a:r>
              <a:rPr lang="en-GB" sz="14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SomeBackendData</a:t>
            </a: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&gt;(</a:t>
            </a:r>
            <a:r>
              <a:rPr lang="en-GB" sz="14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arr</a:t>
            </a: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);</a:t>
            </a: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}</a:t>
            </a:r>
          </a:p>
          <a:p>
            <a:pPr>
              <a:buNone/>
            </a:pPr>
            <a: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return value;</a:t>
            </a:r>
            <a:b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</a:br>
            <a:br>
              <a:rPr lang="en-GB" sz="14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</a:br>
            <a:endParaRPr lang="en-GB" sz="3000">
              <a:solidFill>
                <a:schemeClr val="bg1"/>
              </a:solidFill>
              <a:latin typeface="Courier New"/>
              <a:ea typeface="+mn-lt"/>
              <a:cs typeface="+mn-lt"/>
            </a:endParaRPr>
          </a:p>
          <a:p>
            <a:pPr>
              <a:buNone/>
            </a:pPr>
            <a:endParaRPr lang="en-GB" sz="13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38138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7547743" cy="4000006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Boilerplate increasing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Need to manually handle serialization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Inefficient </a:t>
            </a:r>
            <a:r>
              <a:rPr lang="en-GB" sz="2000" dirty="0">
                <a:latin typeface="Courier New"/>
                <a:ea typeface="Open Sans"/>
                <a:cs typeface="Courier New"/>
              </a:rPr>
              <a:t>byte[]</a:t>
            </a:r>
            <a:r>
              <a:rPr lang="en-GB" sz="2000" dirty="0">
                <a:latin typeface="Aptos"/>
                <a:ea typeface="Open Sans"/>
                <a:cs typeface="Open Sans"/>
              </a:rPr>
              <a:t> usage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(there is an alternative API to help that, but it is more boilerplate)</a:t>
            </a:r>
            <a:endParaRPr lang="en-US" sz="18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Always talks to the cache backend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Latency + bandwidth</a:t>
            </a:r>
            <a:endParaRPr lang="en-US" sz="1800" dirty="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Brittle if cache backend becomes unavailable</a:t>
            </a:r>
            <a:endParaRPr lang="en-US" sz="18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Cache "miss" scenario also delayed by </a:t>
            </a:r>
            <a:r>
              <a:rPr lang="en-GB" sz="2000" i="1" dirty="0">
                <a:latin typeface="Aptos"/>
                <a:ea typeface="Open Sans"/>
                <a:cs typeface="Open Sans"/>
              </a:rPr>
              <a:t>write</a:t>
            </a:r>
            <a:r>
              <a:rPr lang="en-GB" sz="2000" dirty="0">
                <a:latin typeface="Aptos"/>
                <a:ea typeface="Open Sans"/>
                <a:cs typeface="Open Sans"/>
              </a:rPr>
              <a:t> delay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1600" dirty="0">
              <a:latin typeface="Apto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latin typeface="Courier New"/>
                <a:ea typeface="Open Sans"/>
                <a:cs typeface="Open Sans"/>
              </a:rPr>
              <a:t>IDistributedCache</a:t>
            </a:r>
            <a:r>
              <a:rPr lang="en-US" dirty="0">
                <a:latin typeface="Open Sans"/>
                <a:ea typeface="Open Sans"/>
                <a:cs typeface="Open Sans"/>
              </a:rPr>
              <a:t>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824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</a:t>
            </a:r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Introducing </a:t>
            </a:r>
            <a:r>
              <a:rPr lang="en-US" err="1">
                <a:latin typeface="Courier New"/>
                <a:ea typeface="Open Sans"/>
                <a:cs typeface="Open Sans"/>
              </a:rPr>
              <a:t>HybridCache</a:t>
            </a:r>
            <a:endParaRPr lang="en-US" err="1">
              <a:latin typeface="Courier New"/>
            </a:endParaRPr>
          </a:p>
        </p:txBody>
      </p:sp>
      <p:pic>
        <p:nvPicPr>
          <p:cNvPr id="5" name="Picture Placeholder 4" descr="A person wearing glasses&#10;&#10;Description automatically generated">
            <a:extLst>
              <a:ext uri="{FF2B5EF4-FFF2-40B4-BE49-F238E27FC236}">
                <a16:creationId xmlns:a16="http://schemas.microsoft.com/office/drawing/2014/main" id="{B78A7114-48EE-FC1C-1E74-C189B81B409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Introducing: </a:t>
            </a:r>
            <a:r>
              <a:rPr lang="en-US" b="0" dirty="0" err="1">
                <a:latin typeface="Courier New"/>
                <a:ea typeface="Open Sans"/>
                <a:cs typeface="Open Sans"/>
              </a:rPr>
              <a:t>HybridCache</a:t>
            </a:r>
            <a:endParaRPr lang="en-US" dirty="0" err="1">
              <a:latin typeface="Courier Ne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7FDAC-0D72-E0B5-98D5-128C1E26E747}"/>
              </a:ext>
            </a:extLst>
          </p:cNvPr>
          <p:cNvSpPr>
            <a:spLocks noGrp="1"/>
          </p:cNvSpPr>
          <p:nvPr/>
        </p:nvSpPr>
        <p:spPr>
          <a:xfrm>
            <a:off x="567813" y="14159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&lt;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PackageReference</a:t>
            </a:r>
            <a:b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</a:b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 Include="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Microsoft.Extensions.Caching.Hybrid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"</a:t>
            </a:r>
            <a:b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</a:b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 Version="9.xxxxxxx" /&gt;</a:t>
            </a:r>
            <a:endParaRPr lang="en-US" sz="16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endParaRPr lang="en-GB" sz="16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builder.Services.AddHybridCache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(…);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// …</a:t>
            </a:r>
            <a:endParaRPr lang="en-US" sz="16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return await 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hybridCache.GetOrCreateAsync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$"/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somepath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/{id}",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cancellation =&gt; 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UnderlyingDataFetchAsync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(id, cancellation),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cancellationToken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: </a:t>
            </a:r>
            <a:r>
              <a:rPr lang="en-GB" sz="1600" dirty="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cancellationToken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);</a:t>
            </a:r>
          </a:p>
          <a:p>
            <a:pPr>
              <a:buNone/>
            </a:pPr>
            <a:endParaRPr lang="en-GB" sz="14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74405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7547743" cy="5142883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New cache API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Releasing </a:t>
            </a:r>
            <a:r>
              <a:rPr lang="en-GB" sz="2000" i="1" dirty="0">
                <a:latin typeface="Aptos"/>
                <a:ea typeface="Open Sans"/>
                <a:cs typeface="Open Sans"/>
              </a:rPr>
              <a:t>alongside</a:t>
            </a:r>
            <a:r>
              <a:rPr lang="en-GB" sz="2000" dirty="0">
                <a:latin typeface="Aptos"/>
                <a:ea typeface="Open Sans"/>
                <a:cs typeface="Open Sans"/>
              </a:rPr>
              <a:t> .NET 9 (i.e. not "just" .NET 9), via NuGet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(.NET 9, .NET 8, .NET Framework, .NET Standard)</a:t>
            </a:r>
            <a:endParaRPr lang="en-US" sz="1800" dirty="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Combines </a:t>
            </a:r>
            <a:r>
              <a:rPr lang="en-GB" sz="2000" err="1">
                <a:latin typeface="Courier New"/>
                <a:ea typeface="Open Sans"/>
                <a:cs typeface="Courier New"/>
              </a:rPr>
              <a:t>IMemoryCache</a:t>
            </a:r>
            <a:r>
              <a:rPr lang="en-GB" sz="2000" dirty="0">
                <a:latin typeface="Aptos"/>
                <a:ea typeface="Open Sans"/>
                <a:cs typeface="Open Sans"/>
              </a:rPr>
              <a:t> and an optional </a:t>
            </a:r>
            <a:r>
              <a:rPr lang="en-GB" sz="2000" err="1">
                <a:latin typeface="Courier New"/>
                <a:ea typeface="Open Sans"/>
                <a:cs typeface="Courier New"/>
              </a:rPr>
              <a:t>IDistributedCache</a:t>
            </a:r>
            <a:endParaRPr lang="en-GB" sz="2000" dirty="0">
              <a:latin typeface="Courier New"/>
              <a:ea typeface="Open Sans"/>
              <a:cs typeface="Courier New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API is much simpler!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Adds parallel request combining (stampede protection)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Deals with all the hard logic, so you don't have to</a:t>
            </a:r>
            <a:endParaRPr lang="en-US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Gives predictable behaviour if </a:t>
            </a:r>
            <a:r>
              <a:rPr lang="en-GB" sz="2000" err="1">
                <a:latin typeface="Courier New"/>
                <a:ea typeface="Open Sans"/>
                <a:cs typeface="Courier New"/>
              </a:rPr>
              <a:t>IDistributedCache</a:t>
            </a:r>
            <a:r>
              <a:rPr lang="en-GB" sz="2000" dirty="0">
                <a:latin typeface="Courier New"/>
                <a:ea typeface="Open Sans"/>
                <a:cs typeface="Courier New"/>
              </a:rPr>
              <a:t> </a:t>
            </a:r>
            <a:r>
              <a:rPr lang="en-GB" sz="2000" dirty="0">
                <a:latin typeface="Aptos"/>
                <a:ea typeface="Open Sans"/>
                <a:cs typeface="Open Sans"/>
              </a:rPr>
              <a:t>backend is unavailable</a:t>
            </a:r>
            <a:endParaRPr lang="en-GB" sz="20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Arial"/>
              <a:buChar char="•"/>
            </a:pPr>
            <a:endParaRPr lang="en-GB" sz="20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1600" dirty="0">
              <a:latin typeface="Apto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solidFill>
                  <a:srgbClr val="FFFFFF"/>
                </a:solidFill>
                <a:latin typeface="Courier New"/>
                <a:ea typeface="Open Sans"/>
                <a:cs typeface="Open Sans"/>
              </a:rPr>
              <a:t>HybridCache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616746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7547743" cy="5646930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Detects and uses low-allocation alternative </a:t>
            </a:r>
            <a:r>
              <a:rPr lang="en-GB" sz="1600" dirty="0" err="1">
                <a:latin typeface="Courier New"/>
                <a:ea typeface="Open Sans"/>
                <a:cs typeface="Courier New"/>
              </a:rPr>
              <a:t>IDistributedCache</a:t>
            </a:r>
            <a:r>
              <a:rPr lang="en-GB" sz="1600" dirty="0">
                <a:latin typeface="Courier New"/>
                <a:ea typeface="Open Sans"/>
                <a:cs typeface="Courier New"/>
              </a:rPr>
              <a:t> </a:t>
            </a:r>
            <a:r>
              <a:rPr lang="en-GB" sz="1600" dirty="0">
                <a:latin typeface="Aptos"/>
                <a:ea typeface="Open Sans"/>
                <a:cs typeface="Open Sans"/>
              </a:rPr>
              <a:t>APIs when available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Supports mutable (defensive copy) and immutable (reusable instance) types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Fully configurable</a:t>
            </a:r>
            <a:endParaRPr lang="en-US" sz="1600" dirty="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Supports custom per-type or generalized serialization</a:t>
            </a:r>
            <a:endParaRPr lang="en-US" sz="14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Options (expiration etc) can be provided globally or per-call</a:t>
            </a:r>
            <a:endParaRPr lang="en-US" sz="1400" dirty="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Observable: events, counters, etc</a:t>
            </a:r>
            <a:endParaRPr lang="en-US" sz="1600">
              <a:latin typeface="Aptos"/>
              <a:ea typeface="Open Sans"/>
              <a:cs typeface="Courier New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"Tag" support: bulk invalidate by category</a:t>
            </a:r>
            <a:endParaRPr lang="en-US" sz="16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(planned) Backend-assisted local-cache invalidation</a:t>
            </a:r>
            <a:endParaRPr lang="en-US" sz="160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think: "</a:t>
            </a:r>
            <a:r>
              <a:rPr lang="en-GB" sz="1400" err="1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redis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 pub/sub"</a:t>
            </a:r>
            <a:endParaRPr lang="en-US" sz="14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Is an abstraction with a default implementation</a:t>
            </a:r>
            <a:endParaRPr lang="en-US" sz="160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400" err="1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FusionCache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 </a:t>
            </a:r>
            <a:r>
              <a:rPr lang="en-GB" sz="1400" i="1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also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 adding a </a:t>
            </a:r>
            <a:r>
              <a:rPr lang="en-GB" sz="1400" err="1">
                <a:solidFill>
                  <a:schemeClr val="bg1"/>
                </a:solidFill>
                <a:latin typeface="Courier New"/>
                <a:ea typeface="Open Sans"/>
                <a:cs typeface="Courier New"/>
              </a:rPr>
              <a:t>HybridCache</a:t>
            </a:r>
            <a:r>
              <a:rPr lang="en-GB" sz="1400" dirty="0">
                <a:solidFill>
                  <a:schemeClr val="bg1"/>
                </a:solidFill>
                <a:latin typeface="Courier New"/>
                <a:ea typeface="Open Sans"/>
                <a:cs typeface="Courier New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Courier New"/>
              </a:rPr>
              <a:t>implementation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, 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Courier New"/>
              </a:rPr>
              <a:t>with </a:t>
            </a:r>
            <a:r>
              <a:rPr lang="en-GB" sz="14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own features</a:t>
            </a:r>
            <a:endParaRPr lang="en-US" sz="14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1600" dirty="0">
                <a:latin typeface="Aptos"/>
                <a:ea typeface="Open Sans"/>
                <a:cs typeface="Open Sans"/>
              </a:rPr>
              <a:t>And more!</a:t>
            </a:r>
            <a:endParaRPr lang="en-US" sz="160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endParaRPr lang="en-GB" sz="16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rgbClr val="333333"/>
              </a:buClr>
              <a:buFont typeface="Calibri,Sans-Serif"/>
              <a:buChar char="-"/>
            </a:pPr>
            <a:endParaRPr lang="en-GB" sz="16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16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16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1400" dirty="0">
              <a:latin typeface="Apto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solidFill>
                  <a:srgbClr val="FFFFFF"/>
                </a:solidFill>
                <a:latin typeface="Courier New"/>
                <a:ea typeface="Open Sans"/>
                <a:cs typeface="Open Sans"/>
              </a:rPr>
              <a:t>HybridCache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596234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1906000"/>
            <a:ext cx="3657839" cy="461665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https://learn.microsoft.com/aspnet/core/performance/caching/hybrid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Documentation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307777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https://github.com/dotnet/extensions/tree/main/src/Libraries/Microsoft.Extensions.Caching.Hybrid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GitHub repository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1982944"/>
            <a:ext cx="3657839" cy="307777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https://www.nuget.org/packages/Microsoft.Extensions.Caching.Hybrid/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NuGet package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https://github.com/mgravell/CachingDemoApp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Demo code (this presentation)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29AFA3-79FB-C382-B48C-D025CE0D3B7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199F86-D0BB-54D5-56D8-730A8F75CC1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20CA94F-66AA-627F-3147-75AAD48859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62E6209-BA58-8D05-69D2-DBE2A44D9D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A8644D-6832-90A3-306F-BE8810022DC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3B9435F-4BAB-92A2-07C3-626FE44647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FEFD82C-6479-FA08-A78F-4AC8444F1C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6622427-A001-6503-E9BC-0A2BD85B95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HybridCache</a:t>
            </a:r>
            <a:r>
              <a:rPr lang="en-US" b="1" dirty="0">
                <a:latin typeface="Open Sans"/>
                <a:ea typeface="Open Sans"/>
                <a:cs typeface="Open Sans"/>
              </a:rPr>
              <a:t> – why?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latin typeface="Open Sans"/>
                <a:ea typeface="Open Sans"/>
                <a:cs typeface="Open Sans"/>
              </a:rPr>
              <a:t>Recap of existing caches / limitations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707886"/>
          </a:xfrm>
        </p:spPr>
        <p:txBody>
          <a:bodyPr/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HybridCache</a:t>
            </a:r>
            <a:r>
              <a:rPr lang="en-US" b="1" dirty="0">
                <a:latin typeface="Open Sans"/>
                <a:ea typeface="Open Sans"/>
                <a:cs typeface="Open Sans"/>
              </a:rPr>
              <a:t> - demo</a:t>
            </a:r>
            <a:endParaRPr lang="en-US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US" b="1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707886"/>
          </a:xfrm>
        </p:spPr>
        <p:txBody>
          <a:bodyPr/>
          <a:lstStyle/>
          <a:p>
            <a:r>
              <a:rPr lang="en-US" b="1" dirty="0" err="1">
                <a:latin typeface="Open Sans"/>
                <a:ea typeface="Open Sans"/>
                <a:cs typeface="Open Sans"/>
              </a:rPr>
              <a:t>HybridCache</a:t>
            </a:r>
            <a:r>
              <a:rPr lang="en-US" b="1" dirty="0">
                <a:latin typeface="Open Sans"/>
                <a:ea typeface="Open Sans"/>
                <a:cs typeface="Open Sans"/>
              </a:rPr>
              <a:t> - summary</a:t>
            </a:r>
            <a:endParaRPr lang="en-US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D6DA-767E-0CE7-0C04-DC1994ABA8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5548516" cy="677108"/>
          </a:xfrm>
        </p:spPr>
        <p:txBody>
          <a:bodyPr/>
          <a:lstStyle/>
          <a:p>
            <a:r>
              <a:rPr lang="en-GB" sz="4400" b="0" dirty="0" err="1">
                <a:latin typeface="Courier New" panose="02070309020205020404" pitchFamily="49" charset="0"/>
                <a:ea typeface="Open Sans"/>
                <a:cs typeface="Courier New" panose="02070309020205020404" pitchFamily="49" charset="0"/>
              </a:rPr>
              <a:t>HybridCache</a:t>
            </a:r>
            <a:r>
              <a:rPr lang="en-GB" sz="4400" b="0" dirty="0">
                <a:latin typeface="Aptos Display"/>
                <a:ea typeface="Open Sans"/>
                <a:cs typeface="Open Sans"/>
              </a:rPr>
              <a:t> – why?</a:t>
            </a:r>
            <a:endParaRPr lang="en-US" dirty="0">
              <a:ea typeface="Open Sans"/>
              <a:cs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5688036" cy="1748171"/>
          </a:xfrm>
        </p:spPr>
        <p:txBody>
          <a:bodyPr/>
          <a:lstStyle/>
          <a:p>
            <a:pPr marL="171450" indent="-171450">
              <a:buFont typeface="Calibri" panose="05000000000000000000" pitchFamily="2" charset="2"/>
              <a:buChar char="-"/>
            </a:pPr>
            <a:r>
              <a:rPr lang="en-US" sz="1800" dirty="0">
                <a:latin typeface="Open Sans"/>
                <a:ea typeface="Open Sans"/>
                <a:cs typeface="Open Sans"/>
              </a:rPr>
              <a:t>Existing cache APIs are easy to use, but hard to use well</a:t>
            </a:r>
            <a:endParaRPr lang="en-US" sz="1800" dirty="0"/>
          </a:p>
          <a:p>
            <a:pPr marL="171450" indent="-171450">
              <a:buFont typeface="Calibri" panose="05000000000000000000" pitchFamily="2" charset="2"/>
              <a:buChar char="-"/>
            </a:pPr>
            <a:r>
              <a:rPr lang="en-US" sz="1800" dirty="0">
                <a:latin typeface="Open Sans"/>
                <a:ea typeface="Open Sans"/>
                <a:cs typeface="Open Sans"/>
              </a:rPr>
              <a:t>Very little encapsulation – lots of call-site boilerplate </a:t>
            </a:r>
            <a:endParaRPr lang="en-US" sz="1800" dirty="0"/>
          </a:p>
          <a:p>
            <a:pPr marL="171450" indent="-171450">
              <a:buFont typeface="Calibri" panose="05000000000000000000" pitchFamily="2" charset="2"/>
              <a:buChar char="-"/>
            </a:pPr>
            <a:r>
              <a:rPr lang="en-US" sz="1800" dirty="0">
                <a:latin typeface="Open Sans"/>
                <a:ea typeface="Open Sans"/>
                <a:cs typeface="Open Sans"/>
              </a:rPr>
              <a:t>Cache is important; it should be simple to use</a:t>
            </a:r>
          </a:p>
          <a:p>
            <a:pPr marL="255270" lvl="1">
              <a:buFont typeface="Calibri" panose="05000000000000000000" pitchFamily="2" charset="2"/>
              <a:buChar char="-"/>
            </a:pPr>
            <a:r>
              <a:rPr lang="en-US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The “obvious” code should work well</a:t>
            </a:r>
            <a:endParaRPr lang="en-US"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79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</a:t>
            </a:r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Recap: </a:t>
            </a:r>
            <a:r>
              <a:rPr lang="en-US" dirty="0" err="1">
                <a:latin typeface="Courier New"/>
                <a:ea typeface="Open Sans"/>
                <a:cs typeface="Open Sans"/>
              </a:rPr>
              <a:t>IMemoryCache</a:t>
            </a:r>
            <a:endParaRPr lang="en-US" dirty="0" err="1">
              <a:latin typeface="Courier New"/>
            </a:endParaRPr>
          </a:p>
        </p:txBody>
      </p:sp>
      <p:pic>
        <p:nvPicPr>
          <p:cNvPr id="5" name="Picture Placeholder 4" descr="Marc Gravell, avatar photo">
            <a:extLst>
              <a:ext uri="{FF2B5EF4-FFF2-40B4-BE49-F238E27FC236}">
                <a16:creationId xmlns:a16="http://schemas.microsoft.com/office/drawing/2014/main" id="{B78A7114-48EE-FC1C-1E74-C189B81B409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153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Recap: </a:t>
            </a:r>
            <a:r>
              <a:rPr lang="en-US" b="0" err="1">
                <a:latin typeface="Courier New"/>
                <a:ea typeface="Open Sans"/>
                <a:cs typeface="Open Sans"/>
              </a:rPr>
              <a:t>IMemoryCache</a:t>
            </a:r>
            <a:endParaRPr lang="en-US" err="1">
              <a:latin typeface="Courier Ne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7FDAC-0D72-E0B5-98D5-128C1E26E747}"/>
              </a:ext>
            </a:extLst>
          </p:cNvPr>
          <p:cNvSpPr>
            <a:spLocks noGrp="1"/>
          </p:cNvSpPr>
          <p:nvPr/>
        </p:nvSpPr>
        <p:spPr>
          <a:xfrm>
            <a:off x="567813" y="14159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builder.Services.AddMemoryCache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();</a:t>
            </a:r>
            <a:b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</a:b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//...</a:t>
            </a:r>
            <a:b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</a:b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var key = $"/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somepath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/{id}";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if (!(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memoryCache.TryGetValue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(key, out object? untyped)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&amp;&amp; untyped is 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SomeBackendData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 value))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{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// not available; go get it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value = await 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UnderlyingDataFetchAsync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(id, 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cancellationToken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);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en-GB" sz="1600" err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memoryCache.Set</a:t>
            </a: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(key, value, Expiration);</a:t>
            </a:r>
          </a:p>
          <a:p>
            <a:pPr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}</a:t>
            </a:r>
          </a:p>
          <a:p>
            <a:pPr>
              <a:buNone/>
            </a:pPr>
            <a:endParaRPr lang="en-GB" sz="160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return value; // warning: shared copy (is it immutable?)</a:t>
            </a:r>
          </a:p>
        </p:txBody>
      </p:sp>
    </p:spTree>
    <p:extLst>
      <p:ext uri="{BB962C8B-B14F-4D97-AF65-F5344CB8AC3E}">
        <p14:creationId xmlns:p14="http://schemas.microsoft.com/office/powerpoint/2010/main" val="35431432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CB72D-BC08-0028-0907-BC28884FD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9682-DE2F-90B4-9332-E0DE801C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Demo: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A4DD-DDE2-7D8F-1CCD-B6C120DB29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BEWARE THE STAMPEDE!</a:t>
            </a:r>
            <a:endParaRPr lang="en-US" dirty="0">
              <a:latin typeface="Courier New"/>
            </a:endParaRPr>
          </a:p>
        </p:txBody>
      </p:sp>
      <p:pic>
        <p:nvPicPr>
          <p:cNvPr id="5" name="Picture Placeholder 4" descr="Marc Gravell, avatar photo">
            <a:extLst>
              <a:ext uri="{FF2B5EF4-FFF2-40B4-BE49-F238E27FC236}">
                <a16:creationId xmlns:a16="http://schemas.microsoft.com/office/drawing/2014/main" id="{775F874D-29A8-CD83-BB72-A7C80CC9E3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/>
      </p:pic>
      <p:pic>
        <p:nvPicPr>
          <p:cNvPr id="6" name="Picture 5" descr="Lots of robots stampeding towards the camera tripping over each-other causing mayhem, in a cartoon style; cogs and broken robots litter the ground">
            <a:extLst>
              <a:ext uri="{FF2B5EF4-FFF2-40B4-BE49-F238E27FC236}">
                <a16:creationId xmlns:a16="http://schemas.microsoft.com/office/drawing/2014/main" id="{1F34C8BF-6E9A-43B6-8A26-76E91CE1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7547743" cy="3153684"/>
          </a:xfr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Some boilerplate for existence test, not too much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Need to be careful with mutable types (including collections)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r>
              <a:rPr lang="en-GB" sz="2000" dirty="0">
                <a:latin typeface="Aptos"/>
                <a:ea typeface="Open Sans"/>
                <a:cs typeface="Open Sans"/>
              </a:rPr>
              <a:t>Limited to current process:</a:t>
            </a:r>
            <a:endParaRPr lang="en-US" sz="2000" dirty="0"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Cold start performance impact</a:t>
            </a:r>
            <a:endParaRPr lang="en-US" sz="1800" dirty="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Load-balancing may have performance impact</a:t>
            </a:r>
            <a:endParaRPr lang="en-US" sz="1800" dirty="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541020" lvl="1" indent="-285750">
              <a:lnSpc>
                <a:spcPct val="90000"/>
              </a:lnSpc>
              <a:spcBef>
                <a:spcPts val="500"/>
              </a:spcBef>
              <a:buClr>
                <a:srgbClr val="D502AA"/>
              </a:buClr>
              <a:buFont typeface="Courier New,monospace"/>
              <a:buChar char="o"/>
            </a:pPr>
            <a:r>
              <a:rPr lang="en-GB" sz="1800" dirty="0">
                <a:solidFill>
                  <a:schemeClr val="bg1"/>
                </a:solidFill>
                <a:latin typeface="Aptos"/>
                <a:ea typeface="Open Sans"/>
                <a:cs typeface="Open Sans"/>
              </a:rPr>
              <a:t>Load-balancing may have inconsistent state </a:t>
            </a:r>
            <a:endParaRPr lang="en-US" sz="1800">
              <a:solidFill>
                <a:schemeClr val="bg1"/>
              </a:solidFill>
              <a:latin typeface="Aptos"/>
              <a:ea typeface="Open Sans"/>
              <a:cs typeface="Open San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alibri,Sans-Serif"/>
              <a:buChar char="-"/>
            </a:pPr>
            <a:endParaRPr lang="en-GB" sz="2000" dirty="0">
              <a:latin typeface="Aptos"/>
            </a:endParaRPr>
          </a:p>
          <a:p>
            <a:endParaRPr lang="en-US" sz="1050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err="1">
                <a:latin typeface="Courier New"/>
                <a:ea typeface="Open Sans"/>
                <a:cs typeface="Open Sans"/>
              </a:rPr>
              <a:t>IMemoryCache</a:t>
            </a:r>
            <a:r>
              <a:rPr lang="en-US" dirty="0">
                <a:latin typeface="Open Sans"/>
                <a:ea typeface="Open Sans"/>
                <a:cs typeface="Open Sans"/>
              </a:rPr>
              <a:t>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441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</a:t>
            </a:r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Recap: </a:t>
            </a:r>
            <a:r>
              <a:rPr lang="en-US" dirty="0" err="1">
                <a:latin typeface="Courier New"/>
                <a:ea typeface="Open Sans"/>
                <a:cs typeface="Open Sans"/>
              </a:rPr>
              <a:t>IDistributedCache</a:t>
            </a:r>
            <a:endParaRPr lang="en-US" dirty="0" err="1">
              <a:latin typeface="Courier New"/>
            </a:endParaRPr>
          </a:p>
        </p:txBody>
      </p:sp>
      <p:pic>
        <p:nvPicPr>
          <p:cNvPr id="5" name="Picture Placeholder 4" descr="Marc Gravell, avatar photo">
            <a:extLst>
              <a:ext uri="{FF2B5EF4-FFF2-40B4-BE49-F238E27FC236}">
                <a16:creationId xmlns:a16="http://schemas.microsoft.com/office/drawing/2014/main" id="{B78A7114-48EE-FC1C-1E74-C189B81B409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8485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>
                <a:latin typeface="Open Sans"/>
                <a:ea typeface="Open Sans"/>
                <a:cs typeface="Open Sans"/>
              </a:rPr>
              <a:t>Recap: </a:t>
            </a:r>
            <a:r>
              <a:rPr lang="en-US" b="0" dirty="0" err="1">
                <a:latin typeface="Courier New"/>
                <a:ea typeface="Open Sans"/>
                <a:cs typeface="Open Sans"/>
              </a:rPr>
              <a:t>IDistributedCache</a:t>
            </a:r>
            <a:endParaRPr lang="en-US" dirty="0" err="1">
              <a:latin typeface="Courier New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7FDAC-0D72-E0B5-98D5-128C1E26E747}"/>
              </a:ext>
            </a:extLst>
          </p:cNvPr>
          <p:cNvSpPr>
            <a:spLocks noGrp="1"/>
          </p:cNvSpPr>
          <p:nvPr/>
        </p:nvSpPr>
        <p:spPr>
          <a:xfrm>
            <a:off x="567813" y="14159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builder.Services.AddStackExchangeRedisCache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(…); // or similar</a:t>
            </a:r>
            <a:endParaRPr lang="en-US" sz="13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//...</a:t>
            </a:r>
            <a:endParaRPr lang="en-US" sz="13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var key = $"/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somepath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/{id}";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var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arr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 = await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distributedCache.GetAsync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(key,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cancellationToken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);</a:t>
            </a:r>
          </a:p>
          <a:p>
            <a:pPr>
              <a:buNone/>
            </a:pPr>
            <a:endParaRPr lang="en-GB" sz="1300" dirty="0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pPr>
              <a:buNone/>
            </a:pP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SomeBackendData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 value;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if (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arr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 is null)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{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// not available; get and store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value = await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UnderlyingDataFetchAsync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(id,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cancellationToken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);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arr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 =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SomeSerializer.Serialize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(value);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 await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distributedCache.SetAsync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(key,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arr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,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       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OptionsWithExpiration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, </a:t>
            </a:r>
            <a:r>
              <a:rPr lang="en-GB" sz="1300" err="1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cancellationToken</a:t>
            </a: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);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}</a:t>
            </a:r>
          </a:p>
          <a:p>
            <a:pPr>
              <a:buNone/>
            </a:pPr>
            <a: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  <a:t>// page 1 of 2</a:t>
            </a:r>
            <a:br>
              <a:rPr lang="en-GB" sz="1300" dirty="0">
                <a:solidFill>
                  <a:schemeClr val="bg1"/>
                </a:solidFill>
                <a:latin typeface="Courier New"/>
                <a:ea typeface="+mn-lt"/>
                <a:cs typeface="Courier New"/>
              </a:rPr>
            </a:br>
            <a:endParaRPr lang="en-GB" sz="1300">
              <a:solidFill>
                <a:schemeClr val="bg1"/>
              </a:solidFill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Courier New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62064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755</Words>
  <Application>Microsoft Office PowerPoint</Application>
  <PresentationFormat>Widescreen</PresentationFormat>
  <Paragraphs>126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Courier New,monospace</vt:lpstr>
      <vt:lpstr>Arial</vt:lpstr>
      <vt:lpstr>Aptos Display</vt:lpstr>
      <vt:lpstr>Wingdings</vt:lpstr>
      <vt:lpstr>Segoe UI</vt:lpstr>
      <vt:lpstr>Calibri</vt:lpstr>
      <vt:lpstr>Segoe Sans Text</vt:lpstr>
      <vt:lpstr>Calibri,Sans-Serif</vt:lpstr>
      <vt:lpstr>Open Sans</vt:lpstr>
      <vt:lpstr>Aptos</vt:lpstr>
      <vt:lpstr>Courier New</vt:lpstr>
      <vt:lpstr>Open Sans SemiBold</vt:lpstr>
      <vt:lpstr>Azure 2023 Template</vt:lpstr>
      <vt:lpstr>Introducing HybridCache in ASP.NET Core</vt:lpstr>
      <vt:lpstr>PowerPoint Presentation</vt:lpstr>
      <vt:lpstr>HybridCache – why?</vt:lpstr>
      <vt:lpstr>Demo: </vt:lpstr>
      <vt:lpstr>PowerPoint Presentation</vt:lpstr>
      <vt:lpstr>Demo: </vt:lpstr>
      <vt:lpstr>PowerPoint Presentation</vt:lpstr>
      <vt:lpstr>Demo: </vt:lpstr>
      <vt:lpstr>PowerPoint Presentation</vt:lpstr>
      <vt:lpstr>PowerPoint Presentation</vt:lpstr>
      <vt:lpstr>PowerPoint Presentation</vt:lpstr>
      <vt:lpstr>Demo: </vt:lpstr>
      <vt:lpstr>PowerPoint Presentation</vt:lpstr>
      <vt:lpstr>PowerPoint Presentation</vt:lpstr>
      <vt:lpstr>PowerPoint Presentation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155</cp:revision>
  <dcterms:created xsi:type="dcterms:W3CDTF">2024-10-07T23:57:31Z</dcterms:created>
  <dcterms:modified xsi:type="dcterms:W3CDTF">2024-10-30T15:19:27Z</dcterms:modified>
  <cp:category/>
</cp:coreProperties>
</file>